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Libre Baskerville Bold" panose="020B0604020202020204" charset="0"/>
      <p:regular r:id="rId11"/>
    </p:embeddedFont>
    <p:embeddedFont>
      <p:font typeface="Lora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459558-F451-4E24-8B71-2165D3DA74A3}" v="6" dt="2025-06-05T16:04:01.4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2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adora Silva" userId="312a903a-4bc9-459d-812f-7dcbf9dfacca" providerId="ADAL" clId="{07459558-F451-4E24-8B71-2165D3DA74A3}"/>
    <pc:docChg chg="undo custSel modSld">
      <pc:chgData name="Isadora Silva" userId="312a903a-4bc9-459d-812f-7dcbf9dfacca" providerId="ADAL" clId="{07459558-F451-4E24-8B71-2165D3DA74A3}" dt="2025-06-05T16:04:01.458" v="22"/>
      <pc:docMkLst>
        <pc:docMk/>
      </pc:docMkLst>
      <pc:sldChg chg="modAnim">
        <pc:chgData name="Isadora Silva" userId="312a903a-4bc9-459d-812f-7dcbf9dfacca" providerId="ADAL" clId="{07459558-F451-4E24-8B71-2165D3DA74A3}" dt="2025-06-05T16:04:01.458" v="22"/>
        <pc:sldMkLst>
          <pc:docMk/>
          <pc:sldMk cId="0" sldId="256"/>
        </pc:sldMkLst>
      </pc:sldChg>
      <pc:sldChg chg="modSp mod">
        <pc:chgData name="Isadora Silva" userId="312a903a-4bc9-459d-812f-7dcbf9dfacca" providerId="ADAL" clId="{07459558-F451-4E24-8B71-2165D3DA74A3}" dt="2025-06-05T16:03:44.982" v="21" actId="207"/>
        <pc:sldMkLst>
          <pc:docMk/>
          <pc:sldMk cId="0" sldId="257"/>
        </pc:sldMkLst>
        <pc:spChg chg="mod">
          <ac:chgData name="Isadora Silva" userId="312a903a-4bc9-459d-812f-7dcbf9dfacca" providerId="ADAL" clId="{07459558-F451-4E24-8B71-2165D3DA74A3}" dt="2025-06-05T16:01:20.211" v="8" actId="207"/>
          <ac:spMkLst>
            <pc:docMk/>
            <pc:sldMk cId="0" sldId="257"/>
            <ac:spMk id="7" creationId="{00000000-0000-0000-0000-000000000000}"/>
          </ac:spMkLst>
        </pc:spChg>
        <pc:spChg chg="mod">
          <ac:chgData name="Isadora Silva" userId="312a903a-4bc9-459d-812f-7dcbf9dfacca" providerId="ADAL" clId="{07459558-F451-4E24-8B71-2165D3DA74A3}" dt="2025-06-05T16:03:44.982" v="21" actId="207"/>
          <ac:spMkLst>
            <pc:docMk/>
            <pc:sldMk cId="0" sldId="257"/>
            <ac:spMk id="8" creationId="{00000000-0000-0000-0000-000000000000}"/>
          </ac:spMkLst>
        </pc:spChg>
      </pc:sldChg>
      <pc:sldChg chg="modSp mod">
        <pc:chgData name="Isadora Silva" userId="312a903a-4bc9-459d-812f-7dcbf9dfacca" providerId="ADAL" clId="{07459558-F451-4E24-8B71-2165D3DA74A3}" dt="2025-06-05T16:03:15.114" v="18" actId="14100"/>
        <pc:sldMkLst>
          <pc:docMk/>
          <pc:sldMk cId="0" sldId="259"/>
        </pc:sldMkLst>
        <pc:spChg chg="mod">
          <ac:chgData name="Isadora Silva" userId="312a903a-4bc9-459d-812f-7dcbf9dfacca" providerId="ADAL" clId="{07459558-F451-4E24-8B71-2165D3DA74A3}" dt="2025-06-05T16:03:15.114" v="18" actId="14100"/>
          <ac:spMkLst>
            <pc:docMk/>
            <pc:sldMk cId="0" sldId="259"/>
            <ac:spMk id="11" creationId="{00000000-0000-0000-0000-000000000000}"/>
          </ac:spMkLst>
        </pc:spChg>
      </pc:sldChg>
      <pc:sldChg chg="modSp mod">
        <pc:chgData name="Isadora Silva" userId="312a903a-4bc9-459d-812f-7dcbf9dfacca" providerId="ADAL" clId="{07459558-F451-4E24-8B71-2165D3DA74A3}" dt="2025-06-05T16:03:20.351" v="19" actId="14100"/>
        <pc:sldMkLst>
          <pc:docMk/>
          <pc:sldMk cId="0" sldId="260"/>
        </pc:sldMkLst>
        <pc:spChg chg="mod">
          <ac:chgData name="Isadora Silva" userId="312a903a-4bc9-459d-812f-7dcbf9dfacca" providerId="ADAL" clId="{07459558-F451-4E24-8B71-2165D3DA74A3}" dt="2025-06-05T16:03:20.351" v="19" actId="14100"/>
          <ac:spMkLst>
            <pc:docMk/>
            <pc:sldMk cId="0" sldId="260"/>
            <ac:spMk id="11" creationId="{00000000-0000-0000-0000-000000000000}"/>
          </ac:spMkLst>
        </pc:spChg>
      </pc:sldChg>
      <pc:sldChg chg="modSp mod">
        <pc:chgData name="Isadora Silva" userId="312a903a-4bc9-459d-812f-7dcbf9dfacca" providerId="ADAL" clId="{07459558-F451-4E24-8B71-2165D3DA74A3}" dt="2025-06-05T16:03:26.008" v="20" actId="14100"/>
        <pc:sldMkLst>
          <pc:docMk/>
          <pc:sldMk cId="0" sldId="261"/>
        </pc:sldMkLst>
        <pc:spChg chg="mod">
          <ac:chgData name="Isadora Silva" userId="312a903a-4bc9-459d-812f-7dcbf9dfacca" providerId="ADAL" clId="{07459558-F451-4E24-8B71-2165D3DA74A3}" dt="2025-06-05T16:03:26.008" v="20" actId="14100"/>
          <ac:spMkLst>
            <pc:docMk/>
            <pc:sldMk cId="0" sldId="261"/>
            <ac:spMk id="11" creationId="{00000000-0000-0000-0000-000000000000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9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95842"/>
            <a:ext cx="18288000" cy="12101311"/>
          </a:xfrm>
          <a:custGeom>
            <a:avLst/>
            <a:gdLst/>
            <a:ahLst/>
            <a:cxnLst/>
            <a:rect l="l" t="t" r="r" b="b"/>
            <a:pathLst>
              <a:path w="18288000" h="12101311">
                <a:moveTo>
                  <a:pt x="0" y="0"/>
                </a:moveTo>
                <a:lnTo>
                  <a:pt x="18288000" y="0"/>
                </a:lnTo>
                <a:lnTo>
                  <a:pt x="18288000" y="12101311"/>
                </a:lnTo>
                <a:lnTo>
                  <a:pt x="0" y="12101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4" b="-33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9360129" y="9258300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3" y="0"/>
                </a:lnTo>
                <a:lnTo>
                  <a:pt x="9741053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0" y="9258300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3" y="0"/>
                </a:lnTo>
                <a:lnTo>
                  <a:pt x="9741053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5715000" y="0"/>
            <a:ext cx="6542846" cy="9258300"/>
          </a:xfrm>
          <a:custGeom>
            <a:avLst/>
            <a:gdLst/>
            <a:ahLst/>
            <a:cxnLst/>
            <a:rect l="l" t="t" r="r" b="b"/>
            <a:pathLst>
              <a:path w="6542846" h="9258300">
                <a:moveTo>
                  <a:pt x="0" y="0"/>
                </a:moveTo>
                <a:lnTo>
                  <a:pt x="6542846" y="0"/>
                </a:lnTo>
                <a:lnTo>
                  <a:pt x="6542846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6005"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95842"/>
            <a:ext cx="18288000" cy="12101311"/>
          </a:xfrm>
          <a:custGeom>
            <a:avLst/>
            <a:gdLst/>
            <a:ahLst/>
            <a:cxnLst/>
            <a:rect l="l" t="t" r="r" b="b"/>
            <a:pathLst>
              <a:path w="18288000" h="12101311">
                <a:moveTo>
                  <a:pt x="0" y="0"/>
                </a:moveTo>
                <a:lnTo>
                  <a:pt x="18288000" y="0"/>
                </a:lnTo>
                <a:lnTo>
                  <a:pt x="18288000" y="12101311"/>
                </a:lnTo>
                <a:lnTo>
                  <a:pt x="0" y="12101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4" b="-33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752697" y="-516403"/>
            <a:ext cx="16413648" cy="10942432"/>
          </a:xfrm>
          <a:custGeom>
            <a:avLst/>
            <a:gdLst/>
            <a:ahLst/>
            <a:cxnLst/>
            <a:rect l="l" t="t" r="r" b="b"/>
            <a:pathLst>
              <a:path w="16413648" h="10942432">
                <a:moveTo>
                  <a:pt x="0" y="0"/>
                </a:moveTo>
                <a:lnTo>
                  <a:pt x="16413648" y="0"/>
                </a:lnTo>
                <a:lnTo>
                  <a:pt x="16413648" y="10942432"/>
                </a:lnTo>
                <a:lnTo>
                  <a:pt x="0" y="109424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-961639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11101760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3" y="0"/>
                </a:lnTo>
                <a:lnTo>
                  <a:pt x="9741053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6231233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6669912" y="2324100"/>
            <a:ext cx="4579218" cy="8200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77"/>
              </a:lnSpc>
            </a:pPr>
            <a:r>
              <a:rPr lang="en-US" sz="4841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Sobre</a:t>
            </a:r>
            <a:r>
              <a:rPr lang="en-US" sz="4841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C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 o APP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39607" y="4140523"/>
            <a:ext cx="6839828" cy="5472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70"/>
              </a:lnSpc>
              <a:spcBef>
                <a:spcPct val="0"/>
              </a:spcBef>
            </a:pP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O APP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Quarteto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Elegante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foi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criado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para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facilitar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o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acesso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ao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mundo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do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circo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. Nele,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você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pode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comprar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ingressos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para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os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espetáculos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do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nosso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circo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de forma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rápida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e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segura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,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sem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precisar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enfrentar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filas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.</a:t>
            </a:r>
          </a:p>
          <a:p>
            <a:pPr marL="0" lvl="0" indent="0" algn="ctr">
              <a:lnSpc>
                <a:spcPts val="3270"/>
              </a:lnSpc>
              <a:spcBef>
                <a:spcPct val="0"/>
              </a:spcBef>
            </a:pPr>
            <a:endParaRPr lang="en-US" sz="2336" u="none" strike="noStrike" dirty="0">
              <a:solidFill>
                <a:schemeClr val="accent2">
                  <a:lumMod val="75000"/>
                </a:schemeClr>
              </a:solidFill>
              <a:latin typeface="Lora Bold"/>
              <a:ea typeface="Lora Bold"/>
              <a:cs typeface="Lora Bold"/>
              <a:sym typeface="Lora Bold"/>
            </a:endParaRPr>
          </a:p>
          <a:p>
            <a:pPr marL="0" lvl="0" indent="0" algn="ctr">
              <a:lnSpc>
                <a:spcPts val="3270"/>
              </a:lnSpc>
              <a:spcBef>
                <a:spcPct val="0"/>
              </a:spcBef>
            </a:pP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Além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disso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, o app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permite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que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você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faça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seu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cadastro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,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acompanhe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suas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compras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e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receba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novidades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sobre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as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próximas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apresentações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.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Nosso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objetivo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é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trazer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a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magia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do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circo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para a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palma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da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sua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mão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,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tornando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tudo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mais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prático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e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divertido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para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você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e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sua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 </a:t>
            </a:r>
            <a:r>
              <a:rPr lang="en-US" sz="2336" u="none" strike="noStrike" dirty="0" err="1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família</a:t>
            </a:r>
            <a:r>
              <a:rPr lang="en-US" sz="2336" u="none" strike="noStrike" dirty="0">
                <a:solidFill>
                  <a:schemeClr val="accent2">
                    <a:lumMod val="75000"/>
                  </a:schemeClr>
                </a:solidFill>
                <a:latin typeface="Lora Bold"/>
                <a:ea typeface="Lora Bold"/>
                <a:cs typeface="Lora Bold"/>
                <a:sym typeface="Lora Bold"/>
              </a:rPr>
              <a:t>.</a:t>
            </a:r>
          </a:p>
          <a:p>
            <a:pPr marL="0" lvl="0" indent="0" algn="ctr">
              <a:lnSpc>
                <a:spcPts val="3270"/>
              </a:lnSpc>
              <a:spcBef>
                <a:spcPct val="0"/>
              </a:spcBef>
            </a:pPr>
            <a:endParaRPr lang="en-US" sz="2336" b="1" u="none" strike="noStrike" dirty="0">
              <a:solidFill>
                <a:srgbClr val="FFA99E"/>
              </a:solidFill>
              <a:latin typeface="Lora Bold"/>
              <a:ea typeface="Lora Bold"/>
              <a:cs typeface="Lora Bold"/>
              <a:sym typeface="Lora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95842"/>
            <a:ext cx="18288000" cy="12101311"/>
          </a:xfrm>
          <a:custGeom>
            <a:avLst/>
            <a:gdLst/>
            <a:ahLst/>
            <a:cxnLst/>
            <a:rect l="l" t="t" r="r" b="b"/>
            <a:pathLst>
              <a:path w="18288000" h="12101311">
                <a:moveTo>
                  <a:pt x="0" y="0"/>
                </a:moveTo>
                <a:lnTo>
                  <a:pt x="18288000" y="0"/>
                </a:lnTo>
                <a:lnTo>
                  <a:pt x="18288000" y="12101311"/>
                </a:lnTo>
                <a:lnTo>
                  <a:pt x="0" y="12101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4" b="-33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-2064631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1101760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3" y="0"/>
                </a:lnTo>
                <a:lnTo>
                  <a:pt x="9741053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6231233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Group 6"/>
          <p:cNvGrpSpPr/>
          <p:nvPr/>
        </p:nvGrpSpPr>
        <p:grpSpPr>
          <a:xfrm>
            <a:off x="1602025" y="889817"/>
            <a:ext cx="15083951" cy="7993289"/>
            <a:chOff x="0" y="0"/>
            <a:chExt cx="3972728" cy="21052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972728" cy="2105228"/>
            </a:xfrm>
            <a:custGeom>
              <a:avLst/>
              <a:gdLst/>
              <a:ahLst/>
              <a:cxnLst/>
              <a:rect l="l" t="t" r="r" b="b"/>
              <a:pathLst>
                <a:path w="3972728" h="2105228">
                  <a:moveTo>
                    <a:pt x="26176" y="0"/>
                  </a:moveTo>
                  <a:lnTo>
                    <a:pt x="3946552" y="0"/>
                  </a:lnTo>
                  <a:cubicBezTo>
                    <a:pt x="3961008" y="0"/>
                    <a:pt x="3972728" y="11719"/>
                    <a:pt x="3972728" y="26176"/>
                  </a:cubicBezTo>
                  <a:lnTo>
                    <a:pt x="3972728" y="2079052"/>
                  </a:lnTo>
                  <a:cubicBezTo>
                    <a:pt x="3972728" y="2085995"/>
                    <a:pt x="3969970" y="2092652"/>
                    <a:pt x="3965061" y="2097562"/>
                  </a:cubicBezTo>
                  <a:cubicBezTo>
                    <a:pt x="3960152" y="2102471"/>
                    <a:pt x="3953494" y="2105228"/>
                    <a:pt x="3946552" y="2105228"/>
                  </a:cubicBezTo>
                  <a:lnTo>
                    <a:pt x="26176" y="2105228"/>
                  </a:lnTo>
                  <a:cubicBezTo>
                    <a:pt x="11719" y="2105228"/>
                    <a:pt x="0" y="2093509"/>
                    <a:pt x="0" y="2079052"/>
                  </a:cubicBezTo>
                  <a:lnTo>
                    <a:pt x="0" y="26176"/>
                  </a:lnTo>
                  <a:cubicBezTo>
                    <a:pt x="0" y="11719"/>
                    <a:pt x="11719" y="0"/>
                    <a:pt x="26176" y="0"/>
                  </a:cubicBezTo>
                  <a:close/>
                </a:path>
              </a:pathLst>
            </a:custGeom>
            <a:solidFill>
              <a:srgbClr val="FFE6E9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972728" cy="2143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548053" y="889817"/>
            <a:ext cx="5246370" cy="7993289"/>
            <a:chOff x="0" y="0"/>
            <a:chExt cx="812800" cy="123837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1238370"/>
            </a:xfrm>
            <a:custGeom>
              <a:avLst/>
              <a:gdLst/>
              <a:ahLst/>
              <a:cxnLst/>
              <a:rect l="l" t="t" r="r" b="b"/>
              <a:pathLst>
                <a:path w="812800" h="1238370">
                  <a:moveTo>
                    <a:pt x="91492" y="0"/>
                  </a:moveTo>
                  <a:lnTo>
                    <a:pt x="721308" y="0"/>
                  </a:lnTo>
                  <a:cubicBezTo>
                    <a:pt x="745573" y="0"/>
                    <a:pt x="768845" y="9639"/>
                    <a:pt x="786003" y="26797"/>
                  </a:cubicBezTo>
                  <a:cubicBezTo>
                    <a:pt x="803161" y="43955"/>
                    <a:pt x="812800" y="67227"/>
                    <a:pt x="812800" y="91492"/>
                  </a:cubicBezTo>
                  <a:lnTo>
                    <a:pt x="812800" y="1146878"/>
                  </a:lnTo>
                  <a:cubicBezTo>
                    <a:pt x="812800" y="1197407"/>
                    <a:pt x="771838" y="1238370"/>
                    <a:pt x="721308" y="1238370"/>
                  </a:cubicBezTo>
                  <a:lnTo>
                    <a:pt x="91492" y="1238370"/>
                  </a:lnTo>
                  <a:cubicBezTo>
                    <a:pt x="67227" y="1238370"/>
                    <a:pt x="43955" y="1228730"/>
                    <a:pt x="26797" y="1211572"/>
                  </a:cubicBezTo>
                  <a:cubicBezTo>
                    <a:pt x="9639" y="1194414"/>
                    <a:pt x="0" y="1171143"/>
                    <a:pt x="0" y="1146878"/>
                  </a:cubicBezTo>
                  <a:lnTo>
                    <a:pt x="0" y="91492"/>
                  </a:lnTo>
                  <a:cubicBezTo>
                    <a:pt x="0" y="67227"/>
                    <a:pt x="9639" y="43955"/>
                    <a:pt x="26797" y="26797"/>
                  </a:cubicBezTo>
                  <a:cubicBezTo>
                    <a:pt x="43955" y="9639"/>
                    <a:pt x="67227" y="0"/>
                    <a:pt x="91492" y="0"/>
                  </a:cubicBezTo>
                  <a:close/>
                </a:path>
              </a:pathLst>
            </a:custGeom>
            <a:blipFill>
              <a:blip r:embed="rId4"/>
              <a:stretch>
                <a:fillRect t="-20124" b="-19636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077082" y="1387694"/>
            <a:ext cx="3965377" cy="820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77"/>
              </a:lnSpc>
            </a:pPr>
            <a:r>
              <a:rPr lang="en-US" sz="4841" b="1">
                <a:solidFill>
                  <a:srgbClr val="F86996"/>
                </a:solidFill>
                <a:latin typeface="Lora Bold"/>
                <a:ea typeface="Lora Bold"/>
                <a:cs typeface="Lora Bold"/>
                <a:sym typeface="Lora Bold"/>
              </a:rPr>
              <a:t>Página inicial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30820" y="3966211"/>
            <a:ext cx="9362523" cy="2297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0"/>
              </a:lnSpc>
            </a:pPr>
            <a:r>
              <a:rPr lang="en-US" sz="3300" b="1">
                <a:solidFill>
                  <a:srgbClr val="FFA99E"/>
                </a:solidFill>
                <a:latin typeface="Lora Bold"/>
                <a:ea typeface="Lora Bold"/>
                <a:cs typeface="Lora Bold"/>
                <a:sym typeface="Lora Bold"/>
              </a:rPr>
              <a:t>Primeiro contato com o usuário, onde ele conhece nossa logo do circo e também tem acesso às datas disponiveis de nossos próximos espetáculos.</a:t>
            </a: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95842"/>
            <a:ext cx="18288000" cy="12101311"/>
          </a:xfrm>
          <a:custGeom>
            <a:avLst/>
            <a:gdLst/>
            <a:ahLst/>
            <a:cxnLst/>
            <a:rect l="l" t="t" r="r" b="b"/>
            <a:pathLst>
              <a:path w="18288000" h="12101311">
                <a:moveTo>
                  <a:pt x="0" y="0"/>
                </a:moveTo>
                <a:lnTo>
                  <a:pt x="18288000" y="0"/>
                </a:lnTo>
                <a:lnTo>
                  <a:pt x="18288000" y="12101311"/>
                </a:lnTo>
                <a:lnTo>
                  <a:pt x="0" y="12101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4" b="-33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-2087141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1101760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3" y="0"/>
                </a:lnTo>
                <a:lnTo>
                  <a:pt x="9741053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6231233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Group 6"/>
          <p:cNvGrpSpPr/>
          <p:nvPr/>
        </p:nvGrpSpPr>
        <p:grpSpPr>
          <a:xfrm>
            <a:off x="1602025" y="958169"/>
            <a:ext cx="15083951" cy="8012650"/>
            <a:chOff x="0" y="0"/>
            <a:chExt cx="3972728" cy="21103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972728" cy="2110328"/>
            </a:xfrm>
            <a:custGeom>
              <a:avLst/>
              <a:gdLst/>
              <a:ahLst/>
              <a:cxnLst/>
              <a:rect l="l" t="t" r="r" b="b"/>
              <a:pathLst>
                <a:path w="3972728" h="2110328">
                  <a:moveTo>
                    <a:pt x="26176" y="0"/>
                  </a:moveTo>
                  <a:lnTo>
                    <a:pt x="3946552" y="0"/>
                  </a:lnTo>
                  <a:cubicBezTo>
                    <a:pt x="3961008" y="0"/>
                    <a:pt x="3972728" y="11719"/>
                    <a:pt x="3972728" y="26176"/>
                  </a:cubicBezTo>
                  <a:lnTo>
                    <a:pt x="3972728" y="2084151"/>
                  </a:lnTo>
                  <a:cubicBezTo>
                    <a:pt x="3972728" y="2091094"/>
                    <a:pt x="3969970" y="2097752"/>
                    <a:pt x="3965061" y="2102661"/>
                  </a:cubicBezTo>
                  <a:cubicBezTo>
                    <a:pt x="3960152" y="2107570"/>
                    <a:pt x="3953494" y="2110328"/>
                    <a:pt x="3946552" y="2110328"/>
                  </a:cubicBezTo>
                  <a:lnTo>
                    <a:pt x="26176" y="2110328"/>
                  </a:lnTo>
                  <a:cubicBezTo>
                    <a:pt x="11719" y="2110328"/>
                    <a:pt x="0" y="2098608"/>
                    <a:pt x="0" y="2084151"/>
                  </a:cubicBezTo>
                  <a:lnTo>
                    <a:pt x="0" y="26176"/>
                  </a:lnTo>
                  <a:cubicBezTo>
                    <a:pt x="0" y="11719"/>
                    <a:pt x="11719" y="0"/>
                    <a:pt x="26176" y="0"/>
                  </a:cubicBezTo>
                  <a:close/>
                </a:path>
              </a:pathLst>
            </a:custGeom>
            <a:solidFill>
              <a:srgbClr val="FFE6E9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972728" cy="21484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563546" y="958169"/>
            <a:ext cx="5246370" cy="7993289"/>
            <a:chOff x="0" y="0"/>
            <a:chExt cx="812800" cy="123837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1238370"/>
            </a:xfrm>
            <a:custGeom>
              <a:avLst/>
              <a:gdLst/>
              <a:ahLst/>
              <a:cxnLst/>
              <a:rect l="l" t="t" r="r" b="b"/>
              <a:pathLst>
                <a:path w="812800" h="1238370">
                  <a:moveTo>
                    <a:pt x="91492" y="0"/>
                  </a:moveTo>
                  <a:lnTo>
                    <a:pt x="721308" y="0"/>
                  </a:lnTo>
                  <a:cubicBezTo>
                    <a:pt x="745573" y="0"/>
                    <a:pt x="768845" y="9639"/>
                    <a:pt x="786003" y="26797"/>
                  </a:cubicBezTo>
                  <a:cubicBezTo>
                    <a:pt x="803161" y="43955"/>
                    <a:pt x="812800" y="67227"/>
                    <a:pt x="812800" y="91492"/>
                  </a:cubicBezTo>
                  <a:lnTo>
                    <a:pt x="812800" y="1146878"/>
                  </a:lnTo>
                  <a:cubicBezTo>
                    <a:pt x="812800" y="1197407"/>
                    <a:pt x="771838" y="1238370"/>
                    <a:pt x="721308" y="1238370"/>
                  </a:cubicBezTo>
                  <a:lnTo>
                    <a:pt x="91492" y="1238370"/>
                  </a:lnTo>
                  <a:cubicBezTo>
                    <a:pt x="67227" y="1238370"/>
                    <a:pt x="43955" y="1228730"/>
                    <a:pt x="26797" y="1211572"/>
                  </a:cubicBezTo>
                  <a:cubicBezTo>
                    <a:pt x="9639" y="1194414"/>
                    <a:pt x="0" y="1171143"/>
                    <a:pt x="0" y="1146878"/>
                  </a:cubicBezTo>
                  <a:lnTo>
                    <a:pt x="0" y="91492"/>
                  </a:lnTo>
                  <a:cubicBezTo>
                    <a:pt x="0" y="67227"/>
                    <a:pt x="9639" y="43955"/>
                    <a:pt x="26797" y="26797"/>
                  </a:cubicBezTo>
                  <a:cubicBezTo>
                    <a:pt x="43955" y="9639"/>
                    <a:pt x="67227" y="0"/>
                    <a:pt x="91492" y="0"/>
                  </a:cubicBezTo>
                  <a:close/>
                </a:path>
              </a:pathLst>
            </a:custGeom>
            <a:blipFill>
              <a:blip r:embed="rId4"/>
              <a:stretch>
                <a:fillRect t="-19625" b="-19625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248349" y="1378169"/>
            <a:ext cx="3085651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F86996"/>
                </a:solidFill>
                <a:latin typeface="Lora Bold"/>
                <a:ea typeface="Lora Bold"/>
                <a:cs typeface="Lora Bold"/>
                <a:sym typeface="Lora Bold"/>
              </a:rPr>
              <a:t>Cadastro</a:t>
            </a:r>
            <a:endParaRPr lang="en-US" sz="5199" b="1" dirty="0">
              <a:solidFill>
                <a:srgbClr val="F86996"/>
              </a:solidFill>
              <a:latin typeface="Lora Bold"/>
              <a:ea typeface="Lora Bold"/>
              <a:cs typeface="Lora Bold"/>
              <a:sym typeface="Lora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918927" y="3178274"/>
            <a:ext cx="9423170" cy="41058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93"/>
              </a:lnSpc>
            </a:pPr>
            <a:r>
              <a:rPr lang="en-US" sz="3352" b="1">
                <a:solidFill>
                  <a:srgbClr val="FFA99E"/>
                </a:solidFill>
                <a:latin typeface="Lora Bold"/>
                <a:ea typeface="Lora Bold"/>
                <a:cs typeface="Lora Bold"/>
                <a:sym typeface="Lora Bold"/>
              </a:rPr>
              <a:t>Tela onde o cliente realiza seu cadastro para a compra de ingressos, nos fornecendo nome completo, email, uma senha de sua preferência e a confirmação da mesma. </a:t>
            </a:r>
          </a:p>
          <a:p>
            <a:pPr algn="just">
              <a:lnSpc>
                <a:spcPts val="4693"/>
              </a:lnSpc>
            </a:pPr>
            <a:endParaRPr lang="en-US" sz="3352" b="1">
              <a:solidFill>
                <a:srgbClr val="FFA99E"/>
              </a:solidFill>
              <a:latin typeface="Lora Bold"/>
              <a:ea typeface="Lora Bold"/>
              <a:cs typeface="Lora Bold"/>
              <a:sym typeface="Lora Bold"/>
            </a:endParaRPr>
          </a:p>
          <a:p>
            <a:pPr algn="just">
              <a:lnSpc>
                <a:spcPts val="4693"/>
              </a:lnSpc>
            </a:pPr>
            <a:r>
              <a:rPr lang="en-US" sz="3352" b="1">
                <a:solidFill>
                  <a:srgbClr val="FFA99E"/>
                </a:solidFill>
                <a:latin typeface="Lora Bold"/>
                <a:ea typeface="Lora Bold"/>
                <a:cs typeface="Lora Bold"/>
                <a:sym typeface="Lora Bold"/>
              </a:rPr>
              <a:t>Logo após o cadastro feito e validado o cliente já pode fazer a compra de seus ingressos.</a:t>
            </a:r>
          </a:p>
        </p:txBody>
      </p:sp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95842"/>
            <a:ext cx="18288000" cy="12101311"/>
          </a:xfrm>
          <a:custGeom>
            <a:avLst/>
            <a:gdLst/>
            <a:ahLst/>
            <a:cxnLst/>
            <a:rect l="l" t="t" r="r" b="b"/>
            <a:pathLst>
              <a:path w="18288000" h="12101311">
                <a:moveTo>
                  <a:pt x="0" y="0"/>
                </a:moveTo>
                <a:lnTo>
                  <a:pt x="18288000" y="0"/>
                </a:lnTo>
                <a:lnTo>
                  <a:pt x="18288000" y="12101311"/>
                </a:lnTo>
                <a:lnTo>
                  <a:pt x="0" y="12101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4" b="-33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-2087141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1101760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3" y="0"/>
                </a:lnTo>
                <a:lnTo>
                  <a:pt x="9741053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6231233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Group 6"/>
          <p:cNvGrpSpPr/>
          <p:nvPr/>
        </p:nvGrpSpPr>
        <p:grpSpPr>
          <a:xfrm>
            <a:off x="1602025" y="958169"/>
            <a:ext cx="15083951" cy="7993289"/>
            <a:chOff x="0" y="0"/>
            <a:chExt cx="3972728" cy="21052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972728" cy="2105228"/>
            </a:xfrm>
            <a:custGeom>
              <a:avLst/>
              <a:gdLst/>
              <a:ahLst/>
              <a:cxnLst/>
              <a:rect l="l" t="t" r="r" b="b"/>
              <a:pathLst>
                <a:path w="3972728" h="2105228">
                  <a:moveTo>
                    <a:pt x="26176" y="0"/>
                  </a:moveTo>
                  <a:lnTo>
                    <a:pt x="3946552" y="0"/>
                  </a:lnTo>
                  <a:cubicBezTo>
                    <a:pt x="3961008" y="0"/>
                    <a:pt x="3972728" y="11719"/>
                    <a:pt x="3972728" y="26176"/>
                  </a:cubicBezTo>
                  <a:lnTo>
                    <a:pt x="3972728" y="2079052"/>
                  </a:lnTo>
                  <a:cubicBezTo>
                    <a:pt x="3972728" y="2085995"/>
                    <a:pt x="3969970" y="2092652"/>
                    <a:pt x="3965061" y="2097562"/>
                  </a:cubicBezTo>
                  <a:cubicBezTo>
                    <a:pt x="3960152" y="2102471"/>
                    <a:pt x="3953494" y="2105228"/>
                    <a:pt x="3946552" y="2105228"/>
                  </a:cubicBezTo>
                  <a:lnTo>
                    <a:pt x="26176" y="2105228"/>
                  </a:lnTo>
                  <a:cubicBezTo>
                    <a:pt x="11719" y="2105228"/>
                    <a:pt x="0" y="2093509"/>
                    <a:pt x="0" y="2079052"/>
                  </a:cubicBezTo>
                  <a:lnTo>
                    <a:pt x="0" y="26176"/>
                  </a:lnTo>
                  <a:cubicBezTo>
                    <a:pt x="0" y="11719"/>
                    <a:pt x="11719" y="0"/>
                    <a:pt x="26176" y="0"/>
                  </a:cubicBezTo>
                  <a:close/>
                </a:path>
              </a:pathLst>
            </a:custGeom>
            <a:solidFill>
              <a:srgbClr val="FFE6E9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972728" cy="2143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439605" y="956953"/>
            <a:ext cx="5339325" cy="7993289"/>
            <a:chOff x="0" y="0"/>
            <a:chExt cx="827201" cy="123837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27201" cy="1238370"/>
            </a:xfrm>
            <a:custGeom>
              <a:avLst/>
              <a:gdLst/>
              <a:ahLst/>
              <a:cxnLst/>
              <a:rect l="l" t="t" r="r" b="b"/>
              <a:pathLst>
                <a:path w="827201" h="1238370">
                  <a:moveTo>
                    <a:pt x="89899" y="0"/>
                  </a:moveTo>
                  <a:lnTo>
                    <a:pt x="737302" y="0"/>
                  </a:lnTo>
                  <a:cubicBezTo>
                    <a:pt x="786952" y="0"/>
                    <a:pt x="827201" y="40249"/>
                    <a:pt x="827201" y="89899"/>
                  </a:cubicBezTo>
                  <a:lnTo>
                    <a:pt x="827201" y="1148471"/>
                  </a:lnTo>
                  <a:cubicBezTo>
                    <a:pt x="827201" y="1198120"/>
                    <a:pt x="786952" y="1238370"/>
                    <a:pt x="737302" y="1238370"/>
                  </a:cubicBezTo>
                  <a:lnTo>
                    <a:pt x="89899" y="1238370"/>
                  </a:lnTo>
                  <a:cubicBezTo>
                    <a:pt x="40249" y="1238370"/>
                    <a:pt x="0" y="1198120"/>
                    <a:pt x="0" y="1148471"/>
                  </a:cubicBezTo>
                  <a:lnTo>
                    <a:pt x="0" y="89899"/>
                  </a:lnTo>
                  <a:cubicBezTo>
                    <a:pt x="0" y="40249"/>
                    <a:pt x="40249" y="0"/>
                    <a:pt x="89899" y="0"/>
                  </a:cubicBezTo>
                  <a:close/>
                </a:path>
              </a:pathLst>
            </a:custGeom>
            <a:blipFill>
              <a:blip r:embed="rId4"/>
              <a:stretch>
                <a:fillRect t="-11864" b="-30239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196854" y="1378169"/>
            <a:ext cx="3746746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 dirty="0" err="1">
                <a:solidFill>
                  <a:srgbClr val="F86996"/>
                </a:solidFill>
                <a:latin typeface="Lora Bold"/>
                <a:ea typeface="Lora Bold"/>
                <a:cs typeface="Lora Bold"/>
                <a:sym typeface="Lora Bold"/>
              </a:rPr>
              <a:t>Pagamento</a:t>
            </a:r>
            <a:endParaRPr lang="en-US" sz="5199" b="1" dirty="0">
              <a:solidFill>
                <a:srgbClr val="F86996"/>
              </a:solidFill>
              <a:latin typeface="Lora Bold"/>
              <a:ea typeface="Lora Bold"/>
              <a:cs typeface="Lora Bold"/>
              <a:sym typeface="Lora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824645" y="3619922"/>
            <a:ext cx="9502093" cy="260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230"/>
              </a:lnSpc>
            </a:pPr>
            <a:r>
              <a:rPr lang="en-US" sz="3736" b="1">
                <a:solidFill>
                  <a:srgbClr val="FFA99E"/>
                </a:solidFill>
                <a:latin typeface="Lora Bold"/>
                <a:ea typeface="Lora Bold"/>
                <a:cs typeface="Lora Bold"/>
                <a:sym typeface="Lora Bold"/>
              </a:rPr>
              <a:t>Tela onde fornecemos ao cliente suas opções de pagamento para a afetuação da compra do ingresso, além da opção de cancelar a compra.</a:t>
            </a:r>
          </a:p>
        </p:txBody>
      </p:sp>
    </p:spTree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95842"/>
            <a:ext cx="18288000" cy="12101311"/>
          </a:xfrm>
          <a:custGeom>
            <a:avLst/>
            <a:gdLst/>
            <a:ahLst/>
            <a:cxnLst/>
            <a:rect l="l" t="t" r="r" b="b"/>
            <a:pathLst>
              <a:path w="18288000" h="12101311">
                <a:moveTo>
                  <a:pt x="0" y="0"/>
                </a:moveTo>
                <a:lnTo>
                  <a:pt x="18288000" y="0"/>
                </a:lnTo>
                <a:lnTo>
                  <a:pt x="18288000" y="12101311"/>
                </a:lnTo>
                <a:lnTo>
                  <a:pt x="0" y="12101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4" b="-33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-2087141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1101760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3" y="0"/>
                </a:lnTo>
                <a:lnTo>
                  <a:pt x="9741053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6231233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Group 6"/>
          <p:cNvGrpSpPr/>
          <p:nvPr/>
        </p:nvGrpSpPr>
        <p:grpSpPr>
          <a:xfrm>
            <a:off x="1543488" y="958169"/>
            <a:ext cx="15083951" cy="7993289"/>
            <a:chOff x="0" y="0"/>
            <a:chExt cx="3972728" cy="21052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972728" cy="2105228"/>
            </a:xfrm>
            <a:custGeom>
              <a:avLst/>
              <a:gdLst/>
              <a:ahLst/>
              <a:cxnLst/>
              <a:rect l="l" t="t" r="r" b="b"/>
              <a:pathLst>
                <a:path w="3972728" h="2105228">
                  <a:moveTo>
                    <a:pt x="26176" y="0"/>
                  </a:moveTo>
                  <a:lnTo>
                    <a:pt x="3946552" y="0"/>
                  </a:lnTo>
                  <a:cubicBezTo>
                    <a:pt x="3961008" y="0"/>
                    <a:pt x="3972728" y="11719"/>
                    <a:pt x="3972728" y="26176"/>
                  </a:cubicBezTo>
                  <a:lnTo>
                    <a:pt x="3972728" y="2079052"/>
                  </a:lnTo>
                  <a:cubicBezTo>
                    <a:pt x="3972728" y="2085995"/>
                    <a:pt x="3969970" y="2092652"/>
                    <a:pt x="3965061" y="2097562"/>
                  </a:cubicBezTo>
                  <a:cubicBezTo>
                    <a:pt x="3960152" y="2102471"/>
                    <a:pt x="3953494" y="2105228"/>
                    <a:pt x="3946552" y="2105228"/>
                  </a:cubicBezTo>
                  <a:lnTo>
                    <a:pt x="26176" y="2105228"/>
                  </a:lnTo>
                  <a:cubicBezTo>
                    <a:pt x="11719" y="2105228"/>
                    <a:pt x="0" y="2093509"/>
                    <a:pt x="0" y="2079052"/>
                  </a:cubicBezTo>
                  <a:lnTo>
                    <a:pt x="0" y="26176"/>
                  </a:lnTo>
                  <a:cubicBezTo>
                    <a:pt x="0" y="11719"/>
                    <a:pt x="11719" y="0"/>
                    <a:pt x="26176" y="0"/>
                  </a:cubicBezTo>
                  <a:close/>
                </a:path>
              </a:pathLst>
            </a:custGeom>
            <a:solidFill>
              <a:srgbClr val="FFE6E9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972728" cy="2143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439605" y="958169"/>
            <a:ext cx="5246370" cy="7993289"/>
            <a:chOff x="0" y="0"/>
            <a:chExt cx="812800" cy="123837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1238370"/>
            </a:xfrm>
            <a:custGeom>
              <a:avLst/>
              <a:gdLst/>
              <a:ahLst/>
              <a:cxnLst/>
              <a:rect l="l" t="t" r="r" b="b"/>
              <a:pathLst>
                <a:path w="812800" h="1238370">
                  <a:moveTo>
                    <a:pt x="91492" y="0"/>
                  </a:moveTo>
                  <a:lnTo>
                    <a:pt x="721308" y="0"/>
                  </a:lnTo>
                  <a:cubicBezTo>
                    <a:pt x="745573" y="0"/>
                    <a:pt x="768845" y="9639"/>
                    <a:pt x="786003" y="26797"/>
                  </a:cubicBezTo>
                  <a:cubicBezTo>
                    <a:pt x="803161" y="43955"/>
                    <a:pt x="812800" y="67227"/>
                    <a:pt x="812800" y="91492"/>
                  </a:cubicBezTo>
                  <a:lnTo>
                    <a:pt x="812800" y="1146878"/>
                  </a:lnTo>
                  <a:cubicBezTo>
                    <a:pt x="812800" y="1197407"/>
                    <a:pt x="771838" y="1238370"/>
                    <a:pt x="721308" y="1238370"/>
                  </a:cubicBezTo>
                  <a:lnTo>
                    <a:pt x="91492" y="1238370"/>
                  </a:lnTo>
                  <a:cubicBezTo>
                    <a:pt x="67227" y="1238370"/>
                    <a:pt x="43955" y="1228730"/>
                    <a:pt x="26797" y="1211572"/>
                  </a:cubicBezTo>
                  <a:cubicBezTo>
                    <a:pt x="9639" y="1194414"/>
                    <a:pt x="0" y="1171143"/>
                    <a:pt x="0" y="1146878"/>
                  </a:cubicBezTo>
                  <a:lnTo>
                    <a:pt x="0" y="91492"/>
                  </a:lnTo>
                  <a:cubicBezTo>
                    <a:pt x="0" y="67227"/>
                    <a:pt x="9639" y="43955"/>
                    <a:pt x="26797" y="26797"/>
                  </a:cubicBezTo>
                  <a:cubicBezTo>
                    <a:pt x="43955" y="9639"/>
                    <a:pt x="67227" y="0"/>
                    <a:pt x="91492" y="0"/>
                  </a:cubicBezTo>
                  <a:close/>
                </a:path>
              </a:pathLst>
            </a:custGeom>
            <a:blipFill>
              <a:blip r:embed="rId4"/>
              <a:stretch>
                <a:fillRect t="-19957" b="-18507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829238" y="1400292"/>
            <a:ext cx="7543362" cy="8540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1" dirty="0" err="1">
                <a:solidFill>
                  <a:srgbClr val="F86996"/>
                </a:solidFill>
                <a:latin typeface="Lora Bold"/>
                <a:ea typeface="Lora Bold"/>
                <a:cs typeface="Lora Bold"/>
                <a:sym typeface="Lora Bold"/>
              </a:rPr>
              <a:t>Pagamento</a:t>
            </a:r>
            <a:r>
              <a:rPr lang="en-US" sz="5000" b="1" dirty="0">
                <a:solidFill>
                  <a:srgbClr val="F86996"/>
                </a:solidFill>
                <a:latin typeface="Lora Bold"/>
                <a:ea typeface="Lora Bold"/>
                <a:cs typeface="Lora Bold"/>
                <a:sym typeface="Lora Bold"/>
              </a:rPr>
              <a:t> com </a:t>
            </a:r>
            <a:r>
              <a:rPr lang="en-US" sz="5000" b="1" dirty="0" err="1">
                <a:solidFill>
                  <a:srgbClr val="F86996"/>
                </a:solidFill>
                <a:latin typeface="Lora Bold"/>
                <a:ea typeface="Lora Bold"/>
                <a:cs typeface="Lora Bold"/>
                <a:sym typeface="Lora Bold"/>
              </a:rPr>
              <a:t>cartão</a:t>
            </a:r>
            <a:endParaRPr lang="en-US" sz="5000" b="1" dirty="0">
              <a:solidFill>
                <a:srgbClr val="F86996"/>
              </a:solidFill>
              <a:latin typeface="Lora Bold"/>
              <a:ea typeface="Lora Bold"/>
              <a:cs typeface="Lora Bold"/>
              <a:sym typeface="Lora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769222" y="3675697"/>
            <a:ext cx="9557517" cy="2878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0"/>
              </a:lnSpc>
            </a:pPr>
            <a:r>
              <a:rPr lang="en-US" sz="3300" b="1">
                <a:solidFill>
                  <a:srgbClr val="FFA99E"/>
                </a:solidFill>
                <a:latin typeface="Lora Bold"/>
                <a:ea typeface="Lora Bold"/>
                <a:cs typeface="Lora Bold"/>
                <a:sym typeface="Lora Bold"/>
              </a:rPr>
              <a:t>Caso o cliente opte pelo pagamento com cartão, ele será redirecionado a tela de cadastro do cartão, onde pediremos para que preencha os dados referentes ao mesmo que será uitlizado para efetuar a compra do ingresso.</a:t>
            </a:r>
          </a:p>
        </p:txBody>
      </p:sp>
    </p:spTree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95842"/>
            <a:ext cx="18288000" cy="12101311"/>
          </a:xfrm>
          <a:custGeom>
            <a:avLst/>
            <a:gdLst/>
            <a:ahLst/>
            <a:cxnLst/>
            <a:rect l="l" t="t" r="r" b="b"/>
            <a:pathLst>
              <a:path w="18288000" h="12101311">
                <a:moveTo>
                  <a:pt x="0" y="0"/>
                </a:moveTo>
                <a:lnTo>
                  <a:pt x="18288000" y="0"/>
                </a:lnTo>
                <a:lnTo>
                  <a:pt x="18288000" y="12101311"/>
                </a:lnTo>
                <a:lnTo>
                  <a:pt x="0" y="12101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4" b="-33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-2087141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1101760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3" y="0"/>
                </a:lnTo>
                <a:lnTo>
                  <a:pt x="9741053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6231233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Group 6"/>
          <p:cNvGrpSpPr/>
          <p:nvPr/>
        </p:nvGrpSpPr>
        <p:grpSpPr>
          <a:xfrm>
            <a:off x="1602025" y="819651"/>
            <a:ext cx="15083951" cy="7993289"/>
            <a:chOff x="0" y="0"/>
            <a:chExt cx="3972728" cy="21052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972728" cy="2105228"/>
            </a:xfrm>
            <a:custGeom>
              <a:avLst/>
              <a:gdLst/>
              <a:ahLst/>
              <a:cxnLst/>
              <a:rect l="l" t="t" r="r" b="b"/>
              <a:pathLst>
                <a:path w="3972728" h="2105228">
                  <a:moveTo>
                    <a:pt x="26176" y="0"/>
                  </a:moveTo>
                  <a:lnTo>
                    <a:pt x="3946552" y="0"/>
                  </a:lnTo>
                  <a:cubicBezTo>
                    <a:pt x="3961008" y="0"/>
                    <a:pt x="3972728" y="11719"/>
                    <a:pt x="3972728" y="26176"/>
                  </a:cubicBezTo>
                  <a:lnTo>
                    <a:pt x="3972728" y="2079052"/>
                  </a:lnTo>
                  <a:cubicBezTo>
                    <a:pt x="3972728" y="2085995"/>
                    <a:pt x="3969970" y="2092652"/>
                    <a:pt x="3965061" y="2097562"/>
                  </a:cubicBezTo>
                  <a:cubicBezTo>
                    <a:pt x="3960152" y="2102471"/>
                    <a:pt x="3953494" y="2105228"/>
                    <a:pt x="3946552" y="2105228"/>
                  </a:cubicBezTo>
                  <a:lnTo>
                    <a:pt x="26176" y="2105228"/>
                  </a:lnTo>
                  <a:cubicBezTo>
                    <a:pt x="11719" y="2105228"/>
                    <a:pt x="0" y="2093509"/>
                    <a:pt x="0" y="2079052"/>
                  </a:cubicBezTo>
                  <a:lnTo>
                    <a:pt x="0" y="26176"/>
                  </a:lnTo>
                  <a:cubicBezTo>
                    <a:pt x="0" y="11719"/>
                    <a:pt x="11719" y="0"/>
                    <a:pt x="26176" y="0"/>
                  </a:cubicBezTo>
                  <a:close/>
                </a:path>
              </a:pathLst>
            </a:custGeom>
            <a:solidFill>
              <a:srgbClr val="FFE6E9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972728" cy="2143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77961" y="802018"/>
            <a:ext cx="4229068" cy="7993289"/>
            <a:chOff x="0" y="0"/>
            <a:chExt cx="606033" cy="114545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06033" cy="1145452"/>
            </a:xfrm>
            <a:custGeom>
              <a:avLst/>
              <a:gdLst/>
              <a:ahLst/>
              <a:cxnLst/>
              <a:rect l="l" t="t" r="r" b="b"/>
              <a:pathLst>
                <a:path w="606033" h="1145452">
                  <a:moveTo>
                    <a:pt x="113500" y="0"/>
                  </a:moveTo>
                  <a:lnTo>
                    <a:pt x="492533" y="0"/>
                  </a:lnTo>
                  <a:cubicBezTo>
                    <a:pt x="522635" y="0"/>
                    <a:pt x="551504" y="11958"/>
                    <a:pt x="572789" y="33243"/>
                  </a:cubicBezTo>
                  <a:cubicBezTo>
                    <a:pt x="594075" y="54529"/>
                    <a:pt x="606033" y="83398"/>
                    <a:pt x="606033" y="113500"/>
                  </a:cubicBezTo>
                  <a:lnTo>
                    <a:pt x="606033" y="1031952"/>
                  </a:lnTo>
                  <a:cubicBezTo>
                    <a:pt x="606033" y="1062054"/>
                    <a:pt x="594075" y="1090923"/>
                    <a:pt x="572789" y="1112208"/>
                  </a:cubicBezTo>
                  <a:cubicBezTo>
                    <a:pt x="551504" y="1133494"/>
                    <a:pt x="522635" y="1145452"/>
                    <a:pt x="492533" y="1145452"/>
                  </a:cubicBezTo>
                  <a:lnTo>
                    <a:pt x="113500" y="1145452"/>
                  </a:lnTo>
                  <a:cubicBezTo>
                    <a:pt x="83398" y="1145452"/>
                    <a:pt x="54529" y="1133494"/>
                    <a:pt x="33243" y="1112208"/>
                  </a:cubicBezTo>
                  <a:cubicBezTo>
                    <a:pt x="11958" y="1090923"/>
                    <a:pt x="0" y="1062054"/>
                    <a:pt x="0" y="1031952"/>
                  </a:cubicBezTo>
                  <a:lnTo>
                    <a:pt x="0" y="113500"/>
                  </a:lnTo>
                  <a:cubicBezTo>
                    <a:pt x="0" y="83398"/>
                    <a:pt x="11958" y="54529"/>
                    <a:pt x="33243" y="33243"/>
                  </a:cubicBezTo>
                  <a:cubicBezTo>
                    <a:pt x="54529" y="11958"/>
                    <a:pt x="83398" y="0"/>
                    <a:pt x="113500" y="0"/>
                  </a:cubicBezTo>
                  <a:close/>
                </a:path>
              </a:pathLst>
            </a:custGeom>
            <a:blipFill>
              <a:blip r:embed="rId4"/>
              <a:stretch>
                <a:fillRect l="-2282" r="-2282" b="-17505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251909" y="766753"/>
            <a:ext cx="4253948" cy="8028554"/>
            <a:chOff x="0" y="0"/>
            <a:chExt cx="987466" cy="186366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87466" cy="1863664"/>
            </a:xfrm>
            <a:custGeom>
              <a:avLst/>
              <a:gdLst/>
              <a:ahLst/>
              <a:cxnLst/>
              <a:rect l="l" t="t" r="r" b="b"/>
              <a:pathLst>
                <a:path w="987466" h="1863664">
                  <a:moveTo>
                    <a:pt x="112836" y="0"/>
                  </a:moveTo>
                  <a:lnTo>
                    <a:pt x="874630" y="0"/>
                  </a:lnTo>
                  <a:cubicBezTo>
                    <a:pt x="936948" y="0"/>
                    <a:pt x="987466" y="50518"/>
                    <a:pt x="987466" y="112836"/>
                  </a:cubicBezTo>
                  <a:lnTo>
                    <a:pt x="987466" y="1750828"/>
                  </a:lnTo>
                  <a:cubicBezTo>
                    <a:pt x="987466" y="1813145"/>
                    <a:pt x="936948" y="1863664"/>
                    <a:pt x="874630" y="1863664"/>
                  </a:cubicBezTo>
                  <a:lnTo>
                    <a:pt x="112836" y="1863664"/>
                  </a:lnTo>
                  <a:cubicBezTo>
                    <a:pt x="50518" y="1863664"/>
                    <a:pt x="0" y="1813145"/>
                    <a:pt x="0" y="1750828"/>
                  </a:cubicBezTo>
                  <a:lnTo>
                    <a:pt x="0" y="112836"/>
                  </a:lnTo>
                  <a:cubicBezTo>
                    <a:pt x="0" y="50518"/>
                    <a:pt x="50518" y="0"/>
                    <a:pt x="112836" y="0"/>
                  </a:cubicBezTo>
                  <a:close/>
                </a:path>
              </a:pathLst>
            </a:custGeom>
            <a:blipFill>
              <a:blip r:embed="rId5"/>
              <a:stretch>
                <a:fillRect l="-3129" r="-3129" b="-19431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678301" y="1131603"/>
            <a:ext cx="7302698" cy="745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b="1">
                <a:solidFill>
                  <a:srgbClr val="F86996"/>
                </a:solidFill>
                <a:latin typeface="Lora Bold"/>
                <a:ea typeface="Lora Bold"/>
                <a:cs typeface="Lora Bold"/>
                <a:sym typeface="Lora Bold"/>
              </a:rPr>
              <a:t>Pagamento com Pix/Boleto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602101" y="3348493"/>
            <a:ext cx="7459308" cy="3459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0"/>
              </a:lnSpc>
            </a:pPr>
            <a:r>
              <a:rPr lang="en-US" sz="3300" b="1">
                <a:solidFill>
                  <a:srgbClr val="FFA99E"/>
                </a:solidFill>
                <a:latin typeface="Lora Bold"/>
                <a:ea typeface="Lora Bold"/>
                <a:cs typeface="Lora Bold"/>
                <a:sym typeface="Lora Bold"/>
              </a:rPr>
              <a:t>Optando por pagamento pelo pix ou boleto, o cliente será redirecionado as respectivas páginas para gerar os códigos referentes ao tipo selecionado e, assim, efetuar a compra de seus ingressos.</a:t>
            </a:r>
          </a:p>
        </p:txBody>
      </p:sp>
    </p:spTree>
  </p:cSld>
  <p:clrMapOvr>
    <a:masterClrMapping/>
  </p:clrMapOvr>
  <p:transition>
    <p:cover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95842"/>
            <a:ext cx="18288000" cy="12101311"/>
          </a:xfrm>
          <a:custGeom>
            <a:avLst/>
            <a:gdLst/>
            <a:ahLst/>
            <a:cxnLst/>
            <a:rect l="l" t="t" r="r" b="b"/>
            <a:pathLst>
              <a:path w="18288000" h="12101311">
                <a:moveTo>
                  <a:pt x="0" y="0"/>
                </a:moveTo>
                <a:lnTo>
                  <a:pt x="18288000" y="0"/>
                </a:lnTo>
                <a:lnTo>
                  <a:pt x="18288000" y="12101311"/>
                </a:lnTo>
                <a:lnTo>
                  <a:pt x="0" y="12101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4" b="-33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-2087141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1101760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3" y="0"/>
                </a:lnTo>
                <a:lnTo>
                  <a:pt x="9741053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6231233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Group 6"/>
          <p:cNvGrpSpPr/>
          <p:nvPr/>
        </p:nvGrpSpPr>
        <p:grpSpPr>
          <a:xfrm>
            <a:off x="1602025" y="958169"/>
            <a:ext cx="15083951" cy="7993289"/>
            <a:chOff x="0" y="0"/>
            <a:chExt cx="3972728" cy="21052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972728" cy="2105228"/>
            </a:xfrm>
            <a:custGeom>
              <a:avLst/>
              <a:gdLst/>
              <a:ahLst/>
              <a:cxnLst/>
              <a:rect l="l" t="t" r="r" b="b"/>
              <a:pathLst>
                <a:path w="3972728" h="2105228">
                  <a:moveTo>
                    <a:pt x="26176" y="0"/>
                  </a:moveTo>
                  <a:lnTo>
                    <a:pt x="3946552" y="0"/>
                  </a:lnTo>
                  <a:cubicBezTo>
                    <a:pt x="3961008" y="0"/>
                    <a:pt x="3972728" y="11719"/>
                    <a:pt x="3972728" y="26176"/>
                  </a:cubicBezTo>
                  <a:lnTo>
                    <a:pt x="3972728" y="2079052"/>
                  </a:lnTo>
                  <a:cubicBezTo>
                    <a:pt x="3972728" y="2085995"/>
                    <a:pt x="3969970" y="2092652"/>
                    <a:pt x="3965061" y="2097562"/>
                  </a:cubicBezTo>
                  <a:cubicBezTo>
                    <a:pt x="3960152" y="2102471"/>
                    <a:pt x="3953494" y="2105228"/>
                    <a:pt x="3946552" y="2105228"/>
                  </a:cubicBezTo>
                  <a:lnTo>
                    <a:pt x="26176" y="2105228"/>
                  </a:lnTo>
                  <a:cubicBezTo>
                    <a:pt x="11719" y="2105228"/>
                    <a:pt x="0" y="2093509"/>
                    <a:pt x="0" y="2079052"/>
                  </a:cubicBezTo>
                  <a:lnTo>
                    <a:pt x="0" y="26176"/>
                  </a:lnTo>
                  <a:cubicBezTo>
                    <a:pt x="0" y="11719"/>
                    <a:pt x="11719" y="0"/>
                    <a:pt x="26176" y="0"/>
                  </a:cubicBezTo>
                  <a:close/>
                </a:path>
              </a:pathLst>
            </a:custGeom>
            <a:solidFill>
              <a:srgbClr val="FFE6E9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972728" cy="2143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244138" y="1400292"/>
            <a:ext cx="5437347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1">
                <a:solidFill>
                  <a:srgbClr val="F86996"/>
                </a:solidFill>
                <a:latin typeface="Lora Bold"/>
                <a:ea typeface="Lora Bold"/>
                <a:cs typeface="Lora Bold"/>
                <a:sym typeface="Lora Bold"/>
              </a:rPr>
              <a:t>Melhorias futuras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66232" y="3385185"/>
            <a:ext cx="13155536" cy="3459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0"/>
              </a:lnSpc>
            </a:pPr>
            <a:r>
              <a:rPr lang="en-US" sz="3300" b="1">
                <a:solidFill>
                  <a:srgbClr val="FFA99E"/>
                </a:solidFill>
                <a:latin typeface="Lora Bold"/>
                <a:ea typeface="Lora Bold"/>
                <a:cs typeface="Lora Bold"/>
                <a:sym typeface="Lora Bold"/>
              </a:rPr>
              <a:t>Pensando na melhoria do nosso aplicativo e na satisfação de nossos usuários e clientes, futuramente implementaremos novas atualizações, como por exemplo uma nova tela com mais datas dispóniveis, um banco de dados para armazenar cadastros e pagamentos, uma tela de login intuitiva, além de um gerador de códigos aleatórios referentes aos pagamentos pix e boleto.</a:t>
            </a:r>
          </a:p>
        </p:txBody>
      </p:sp>
    </p:spTree>
  </p:cSld>
  <p:clrMapOvr>
    <a:masterClrMapping/>
  </p:clrMapOvr>
  <p:transition>
    <p:circl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095842"/>
            <a:ext cx="18288000" cy="12101311"/>
          </a:xfrm>
          <a:custGeom>
            <a:avLst/>
            <a:gdLst/>
            <a:ahLst/>
            <a:cxnLst/>
            <a:rect l="l" t="t" r="r" b="b"/>
            <a:pathLst>
              <a:path w="18288000" h="12101311">
                <a:moveTo>
                  <a:pt x="0" y="0"/>
                </a:moveTo>
                <a:lnTo>
                  <a:pt x="18288000" y="0"/>
                </a:lnTo>
                <a:lnTo>
                  <a:pt x="18288000" y="12101311"/>
                </a:lnTo>
                <a:lnTo>
                  <a:pt x="0" y="121013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4" b="-334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>
            <a:off x="-2087141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Freeform 4"/>
          <p:cNvSpPr/>
          <p:nvPr/>
        </p:nvSpPr>
        <p:spPr>
          <a:xfrm>
            <a:off x="11101760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3" y="0"/>
                </a:lnTo>
                <a:lnTo>
                  <a:pt x="9741053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6231233" y="9175062"/>
            <a:ext cx="9741053" cy="1111938"/>
          </a:xfrm>
          <a:custGeom>
            <a:avLst/>
            <a:gdLst/>
            <a:ahLst/>
            <a:cxnLst/>
            <a:rect l="l" t="t" r="r" b="b"/>
            <a:pathLst>
              <a:path w="9741053" h="1111938">
                <a:moveTo>
                  <a:pt x="0" y="0"/>
                </a:moveTo>
                <a:lnTo>
                  <a:pt x="9741054" y="0"/>
                </a:lnTo>
                <a:lnTo>
                  <a:pt x="9741054" y="1111938"/>
                </a:lnTo>
                <a:lnTo>
                  <a:pt x="0" y="11119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27738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Group 6"/>
          <p:cNvGrpSpPr/>
          <p:nvPr/>
        </p:nvGrpSpPr>
        <p:grpSpPr>
          <a:xfrm>
            <a:off x="1602025" y="1146856"/>
            <a:ext cx="15083951" cy="7993289"/>
            <a:chOff x="0" y="0"/>
            <a:chExt cx="3972728" cy="210522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972728" cy="2105228"/>
            </a:xfrm>
            <a:custGeom>
              <a:avLst/>
              <a:gdLst/>
              <a:ahLst/>
              <a:cxnLst/>
              <a:rect l="l" t="t" r="r" b="b"/>
              <a:pathLst>
                <a:path w="3972728" h="2105228">
                  <a:moveTo>
                    <a:pt x="26176" y="0"/>
                  </a:moveTo>
                  <a:lnTo>
                    <a:pt x="3946552" y="0"/>
                  </a:lnTo>
                  <a:cubicBezTo>
                    <a:pt x="3961008" y="0"/>
                    <a:pt x="3972728" y="11719"/>
                    <a:pt x="3972728" y="26176"/>
                  </a:cubicBezTo>
                  <a:lnTo>
                    <a:pt x="3972728" y="2079052"/>
                  </a:lnTo>
                  <a:cubicBezTo>
                    <a:pt x="3972728" y="2085995"/>
                    <a:pt x="3969970" y="2092652"/>
                    <a:pt x="3965061" y="2097562"/>
                  </a:cubicBezTo>
                  <a:cubicBezTo>
                    <a:pt x="3960152" y="2102471"/>
                    <a:pt x="3953494" y="2105228"/>
                    <a:pt x="3946552" y="2105228"/>
                  </a:cubicBezTo>
                  <a:lnTo>
                    <a:pt x="26176" y="2105228"/>
                  </a:lnTo>
                  <a:cubicBezTo>
                    <a:pt x="11719" y="2105228"/>
                    <a:pt x="0" y="2093509"/>
                    <a:pt x="0" y="2079052"/>
                  </a:cubicBezTo>
                  <a:lnTo>
                    <a:pt x="0" y="26176"/>
                  </a:lnTo>
                  <a:cubicBezTo>
                    <a:pt x="0" y="11719"/>
                    <a:pt x="11719" y="0"/>
                    <a:pt x="26176" y="0"/>
                  </a:cubicBezTo>
                  <a:close/>
                </a:path>
              </a:pathLst>
            </a:custGeom>
            <a:solidFill>
              <a:srgbClr val="FFE6E9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972728" cy="2143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970550" y="1146856"/>
            <a:ext cx="4715425" cy="7993289"/>
            <a:chOff x="0" y="0"/>
            <a:chExt cx="730543" cy="123837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30543" cy="1238370"/>
            </a:xfrm>
            <a:custGeom>
              <a:avLst/>
              <a:gdLst/>
              <a:ahLst/>
              <a:cxnLst/>
              <a:rect l="l" t="t" r="r" b="b"/>
              <a:pathLst>
                <a:path w="730543" h="1238370">
                  <a:moveTo>
                    <a:pt x="0" y="0"/>
                  </a:moveTo>
                  <a:lnTo>
                    <a:pt x="730543" y="0"/>
                  </a:lnTo>
                  <a:lnTo>
                    <a:pt x="730543" y="1238370"/>
                  </a:lnTo>
                  <a:lnTo>
                    <a:pt x="0" y="1238370"/>
                  </a:lnTo>
                  <a:close/>
                </a:path>
              </a:pathLst>
            </a:custGeom>
            <a:blipFill>
              <a:blip r:embed="rId4"/>
              <a:stretch>
                <a:fillRect l="-6504" r="-6504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062338" y="1534669"/>
            <a:ext cx="9698650" cy="3661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83"/>
              </a:lnSpc>
            </a:pPr>
            <a:r>
              <a:rPr lang="en-US" sz="6988" b="1">
                <a:solidFill>
                  <a:srgbClr val="F86996"/>
                </a:solidFill>
                <a:latin typeface="Lora Bold"/>
                <a:ea typeface="Lora Bold"/>
                <a:cs typeface="Lora Bold"/>
                <a:sym typeface="Lora Bold"/>
              </a:rPr>
              <a:t>Obrigado!</a:t>
            </a:r>
          </a:p>
          <a:p>
            <a:pPr algn="l">
              <a:lnSpc>
                <a:spcPts val="9783"/>
              </a:lnSpc>
            </a:pPr>
            <a:r>
              <a:rPr lang="en-US" sz="6988" b="1">
                <a:solidFill>
                  <a:srgbClr val="F86996"/>
                </a:solidFill>
                <a:latin typeface="Lora Bold"/>
                <a:ea typeface="Lora Bold"/>
                <a:cs typeface="Lora Bold"/>
                <a:sym typeface="Lora Bold"/>
              </a:rPr>
              <a:t>Um ótimo espetáculo a todos!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92525" y="7680632"/>
            <a:ext cx="6215820" cy="646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 b="1">
                <a:solidFill>
                  <a:srgbClr val="FFA99E"/>
                </a:solidFill>
                <a:latin typeface="Lora Bold"/>
                <a:ea typeface="Lora Bold"/>
                <a:cs typeface="Lora Bold"/>
                <a:sym typeface="Lora Bold"/>
              </a:rPr>
              <a:t>Equipe: Quarteto Elegante</a:t>
            </a:r>
          </a:p>
        </p:txBody>
      </p:sp>
    </p:spTree>
  </p:cSld>
  <p:clrMapOvr>
    <a:masterClrMapping/>
  </p:clrMapOvr>
  <p:transition>
    <p:circl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350</Words>
  <Application>Microsoft Office PowerPoint</Application>
  <PresentationFormat>Personalizar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Libre Baskerville Bold</vt:lpstr>
      <vt:lpstr>Lora Bold</vt:lpstr>
      <vt:lpstr>Arial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dev Mobile</dc:title>
  <cp:lastModifiedBy>Isadora Silva</cp:lastModifiedBy>
  <cp:revision>1</cp:revision>
  <dcterms:created xsi:type="dcterms:W3CDTF">2006-08-16T00:00:00Z</dcterms:created>
  <dcterms:modified xsi:type="dcterms:W3CDTF">2025-06-05T16:04:05Z</dcterms:modified>
  <dc:identifier>DAGo7N8Dr2s</dc:identifier>
</cp:coreProperties>
</file>

<file path=docProps/thumbnail.jpeg>
</file>